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2"/>
  </p:notesMasterIdLst>
  <p:sldIdLst>
    <p:sldId id="256" r:id="rId2"/>
    <p:sldId id="257" r:id="rId3"/>
    <p:sldId id="259" r:id="rId4"/>
    <p:sldId id="258" r:id="rId5"/>
    <p:sldId id="260" r:id="rId6"/>
    <p:sldId id="261" r:id="rId7"/>
    <p:sldId id="268" r:id="rId8"/>
    <p:sldId id="271" r:id="rId9"/>
    <p:sldId id="269" r:id="rId10"/>
    <p:sldId id="270" r:id="rId11"/>
    <p:sldId id="272" r:id="rId12"/>
    <p:sldId id="262" r:id="rId13"/>
    <p:sldId id="263" r:id="rId14"/>
    <p:sldId id="264" r:id="rId15"/>
    <p:sldId id="266" r:id="rId16"/>
    <p:sldId id="265" r:id="rId17"/>
    <p:sldId id="267" r:id="rId18"/>
    <p:sldId id="273" r:id="rId19"/>
    <p:sldId id="274" r:id="rId20"/>
    <p:sldId id="275" r:id="rId2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0" d="100"/>
          <a:sy n="80" d="100"/>
        </p:scale>
        <p:origin x="35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-606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7CF91FC-B4FB-4D76-911D-D3A3F770764D}" type="datetimeFigureOut">
              <a:rPr lang="en-US" smtClean="0"/>
              <a:t>9/7/2025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3004977-7298-4952-BFFE-B3B88CE671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87437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169C72-EDFA-4B64-BA1C-D655B13BEF17}" type="datetimeFigureOut">
              <a:rPr lang="en-US" smtClean="0"/>
              <a:t>9/7/2025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8B0E71E3-3E25-46B2-984D-DEDA47711D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76706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169C72-EDFA-4B64-BA1C-D655B13BEF17}" type="datetimeFigureOut">
              <a:rPr lang="en-US" smtClean="0"/>
              <a:t>9/7/2025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8B0E71E3-3E25-46B2-984D-DEDA47711D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347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169C72-EDFA-4B64-BA1C-D655B13BEF17}" type="datetimeFigureOut">
              <a:rPr lang="en-US" smtClean="0"/>
              <a:t>9/7/2025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8B0E71E3-3E25-46B2-984D-DEDA47711DEB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72704038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169C72-EDFA-4B64-BA1C-D655B13BEF17}" type="datetimeFigureOut">
              <a:rPr lang="en-US" smtClean="0"/>
              <a:t>9/7/2025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8B0E71E3-3E25-46B2-984D-DEDA47711D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398500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169C72-EDFA-4B64-BA1C-D655B13BEF17}" type="datetimeFigureOut">
              <a:rPr lang="en-US" smtClean="0"/>
              <a:t>9/7/2025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8B0E71E3-3E25-46B2-984D-DEDA47711DEB}" type="slidenum">
              <a:rPr lang="en-US" smtClean="0"/>
              <a:t>‹#›</a:t>
            </a:fld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43311992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169C72-EDFA-4B64-BA1C-D655B13BEF17}" type="datetimeFigureOut">
              <a:rPr lang="en-US" smtClean="0"/>
              <a:t>9/7/2025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8B0E71E3-3E25-46B2-984D-DEDA47711D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56874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169C72-EDFA-4B64-BA1C-D655B13BEF17}" type="datetimeFigureOut">
              <a:rPr lang="en-US" smtClean="0"/>
              <a:t>9/7/2025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E71E3-3E25-46B2-984D-DEDA47711D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846612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169C72-EDFA-4B64-BA1C-D655B13BEF17}" type="datetimeFigureOut">
              <a:rPr lang="en-US" smtClean="0"/>
              <a:t>9/7/2025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E71E3-3E25-46B2-984D-DEDA47711D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1692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169C72-EDFA-4B64-BA1C-D655B13BEF17}" type="datetimeFigureOut">
              <a:rPr lang="en-US" smtClean="0"/>
              <a:t>9/7/2025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E71E3-3E25-46B2-984D-DEDA47711D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51595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169C72-EDFA-4B64-BA1C-D655B13BEF17}" type="datetimeFigureOut">
              <a:rPr lang="en-US" smtClean="0"/>
              <a:t>9/7/2025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8B0E71E3-3E25-46B2-984D-DEDA47711D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97411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169C72-EDFA-4B64-BA1C-D655B13BEF17}" type="datetimeFigureOut">
              <a:rPr lang="en-US" smtClean="0"/>
              <a:t>9/7/2025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8B0E71E3-3E25-46B2-984D-DEDA47711D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68745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169C72-EDFA-4B64-BA1C-D655B13BEF17}" type="datetimeFigureOut">
              <a:rPr lang="en-US" smtClean="0"/>
              <a:t>9/7/2025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8B0E71E3-3E25-46B2-984D-DEDA47711D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34954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169C72-EDFA-4B64-BA1C-D655B13BEF17}" type="datetimeFigureOut">
              <a:rPr lang="en-US" smtClean="0"/>
              <a:t>9/7/2025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E71E3-3E25-46B2-984D-DEDA47711D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11102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169C72-EDFA-4B64-BA1C-D655B13BEF17}" type="datetimeFigureOut">
              <a:rPr lang="en-US" smtClean="0"/>
              <a:t>9/7/2025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E71E3-3E25-46B2-984D-DEDA47711D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67087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169C72-EDFA-4B64-BA1C-D655B13BEF17}" type="datetimeFigureOut">
              <a:rPr lang="en-US" smtClean="0"/>
              <a:t>9/7/2025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E71E3-3E25-46B2-984D-DEDA47711D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8174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169C72-EDFA-4B64-BA1C-D655B13BEF17}" type="datetimeFigureOut">
              <a:rPr lang="en-US" smtClean="0"/>
              <a:t>9/7/2025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8B0E71E3-3E25-46B2-984D-DEDA47711D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12462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169C72-EDFA-4B64-BA1C-D655B13BEF17}" type="datetimeFigureOut">
              <a:rPr lang="en-US" smtClean="0"/>
              <a:t>9/7/2025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8B0E71E3-3E25-46B2-984D-DEDA47711D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36279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2F4BEE8B-444F-4FF6-A785-6B1B255ED95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6311"/>
            <a:ext cx="12192000" cy="68500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307221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1CC72C-A814-443D-ADBD-8C8CFB7EB3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44462" y="200722"/>
            <a:ext cx="4688026" cy="669431"/>
          </a:xfrm>
        </p:spPr>
        <p:txBody>
          <a:bodyPr>
            <a:noAutofit/>
          </a:bodyPr>
          <a:lstStyle/>
          <a:p>
            <a:pPr algn="ctr"/>
            <a:r>
              <a:rPr lang="en-US" sz="2000" b="1" dirty="0">
                <a:solidFill>
                  <a:schemeClr val="accent6">
                    <a:lumMod val="50000"/>
                  </a:schemeClr>
                </a:solidFill>
              </a:rPr>
              <a:t>Line Listing for Incoming Referrals</a:t>
            </a:r>
            <a:endParaRPr lang="en-US" sz="2000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161BD570-90FB-4F20-B210-C29CC78B7AB1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8078" y="1048215"/>
            <a:ext cx="10563922" cy="58097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598505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1FEF3F-CBCB-4E27-95AD-8EC602F37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89212" y="1057247"/>
            <a:ext cx="8911687" cy="1280890"/>
          </a:xfrm>
        </p:spPr>
        <p:txBody>
          <a:bodyPr>
            <a:normAutofit/>
          </a:bodyPr>
          <a:lstStyle/>
          <a:p>
            <a:r>
              <a:rPr lang="en-US" sz="2400" b="1" dirty="0">
                <a:solidFill>
                  <a:schemeClr val="accent6">
                    <a:lumMod val="50000"/>
                  </a:schemeClr>
                </a:solidFill>
              </a:rPr>
              <a:t>Role of Community Health Workers (CHWs)</a:t>
            </a:r>
            <a:endParaRPr lang="en-US" sz="24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9E53700-85A4-4547-844A-0C9849769B5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lnSpc>
                <a:spcPct val="200000"/>
              </a:lnSpc>
            </a:pPr>
            <a:r>
              <a:rPr lang="en-US" dirty="0"/>
              <a:t>LHWs, Community Volunteers, Dais</a:t>
            </a:r>
          </a:p>
          <a:p>
            <a:pPr lvl="0">
              <a:lnSpc>
                <a:spcPct val="200000"/>
              </a:lnSpc>
            </a:pPr>
            <a:r>
              <a:rPr lang="en-US" dirty="0"/>
              <a:t>Identification, referral, education and follow-up</a:t>
            </a:r>
          </a:p>
          <a:p>
            <a:pPr lvl="0">
              <a:lnSpc>
                <a:spcPct val="200000"/>
              </a:lnSpc>
            </a:pPr>
            <a:r>
              <a:rPr lang="en-US" dirty="0"/>
              <a:t>Prenatal, labor, postpartum, newborn and child care</a:t>
            </a:r>
          </a:p>
          <a:p>
            <a:pPr>
              <a:lnSpc>
                <a:spcPct val="200000"/>
              </a:lnSpc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912575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1FEF3F-CBCB-4E27-95AD-8EC602F37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92925" y="946778"/>
            <a:ext cx="8911687" cy="1280890"/>
          </a:xfrm>
        </p:spPr>
        <p:txBody>
          <a:bodyPr>
            <a:normAutofit/>
          </a:bodyPr>
          <a:lstStyle/>
          <a:p>
            <a:r>
              <a:rPr lang="en-US" sz="2400" b="1" dirty="0">
                <a:solidFill>
                  <a:schemeClr val="accent6">
                    <a:lumMod val="50000"/>
                  </a:schemeClr>
                </a:solidFill>
              </a:rPr>
              <a:t>CHW Roles – Detailed</a:t>
            </a:r>
            <a:endParaRPr lang="en-US" sz="24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9E53700-85A4-4547-844A-0C9849769B5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lnSpc>
                <a:spcPct val="200000"/>
              </a:lnSpc>
            </a:pPr>
            <a:r>
              <a:rPr lang="en-US" dirty="0"/>
              <a:t>Prenatal: Identification, education, birth planning</a:t>
            </a:r>
          </a:p>
          <a:p>
            <a:pPr lvl="0">
              <a:lnSpc>
                <a:spcPct val="200000"/>
              </a:lnSpc>
            </a:pPr>
            <a:r>
              <a:rPr lang="en-US" dirty="0"/>
              <a:t>Labor: Recognizing true labor, transport</a:t>
            </a:r>
          </a:p>
          <a:p>
            <a:pPr lvl="0">
              <a:lnSpc>
                <a:spcPct val="200000"/>
              </a:lnSpc>
            </a:pPr>
            <a:r>
              <a:rPr lang="en-US" dirty="0"/>
              <a:t>Postpartum: Follow-up, nutrition, FP</a:t>
            </a:r>
          </a:p>
          <a:p>
            <a:pPr lvl="0">
              <a:lnSpc>
                <a:spcPct val="200000"/>
              </a:lnSpc>
            </a:pPr>
            <a:r>
              <a:rPr lang="en-US" dirty="0"/>
              <a:t>Childcare: Immunization, growth monitoring</a:t>
            </a:r>
          </a:p>
          <a:p>
            <a:pPr>
              <a:lnSpc>
                <a:spcPct val="200000"/>
              </a:lnSpc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794688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C04312-77C8-43FC-8FB0-4263C6ECCB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89212" y="946778"/>
            <a:ext cx="8911687" cy="1280890"/>
          </a:xfrm>
        </p:spPr>
        <p:txBody>
          <a:bodyPr>
            <a:normAutofit/>
          </a:bodyPr>
          <a:lstStyle/>
          <a:p>
            <a:r>
              <a:rPr lang="en-US" sz="2400" b="1" dirty="0">
                <a:solidFill>
                  <a:schemeClr val="accent6">
                    <a:lumMod val="50000"/>
                  </a:schemeClr>
                </a:solidFill>
              </a:rPr>
              <a:t>Role of Primary Health Facilities</a:t>
            </a:r>
            <a:endParaRPr lang="en-US" sz="24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DB7080-6BA9-47AE-AEEE-0BE346248B0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lnSpc>
                <a:spcPct val="200000"/>
              </a:lnSpc>
            </a:pPr>
            <a:r>
              <a:rPr lang="en-US" dirty="0"/>
              <a:t>Staffed by MOs and LHVs</a:t>
            </a:r>
          </a:p>
          <a:p>
            <a:pPr lvl="0">
              <a:lnSpc>
                <a:spcPct val="200000"/>
              </a:lnSpc>
            </a:pPr>
            <a:r>
              <a:rPr lang="en-US" dirty="0"/>
              <a:t>Care across pregnancy stages</a:t>
            </a:r>
          </a:p>
          <a:p>
            <a:pPr lvl="0">
              <a:lnSpc>
                <a:spcPct val="200000"/>
              </a:lnSpc>
            </a:pPr>
            <a:r>
              <a:rPr lang="en-US" dirty="0"/>
              <a:t>Non-birthing and birthing responsibilities</a:t>
            </a:r>
          </a:p>
          <a:p>
            <a:pPr>
              <a:lnSpc>
                <a:spcPct val="200000"/>
              </a:lnSpc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752243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5E877F-51DA-449B-9FD5-A3AF221C38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89212" y="946778"/>
            <a:ext cx="8911687" cy="1280890"/>
          </a:xfrm>
        </p:spPr>
        <p:txBody>
          <a:bodyPr>
            <a:normAutofit/>
          </a:bodyPr>
          <a:lstStyle/>
          <a:p>
            <a:r>
              <a:rPr lang="en-US" sz="2400" b="1" dirty="0">
                <a:solidFill>
                  <a:schemeClr val="accent6">
                    <a:lumMod val="50000"/>
                  </a:schemeClr>
                </a:solidFill>
              </a:rPr>
              <a:t>Facility Roles – Prenatal &amp; Delivery</a:t>
            </a:r>
            <a:endParaRPr lang="en-US" sz="24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446C41D-9F22-4AC1-A1BB-B188B3277AC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lnSpc>
                <a:spcPct val="200000"/>
              </a:lnSpc>
            </a:pPr>
            <a:r>
              <a:rPr lang="en-US" dirty="0"/>
              <a:t>Creating master lists</a:t>
            </a:r>
          </a:p>
          <a:p>
            <a:pPr lvl="0">
              <a:lnSpc>
                <a:spcPct val="200000"/>
              </a:lnSpc>
            </a:pPr>
            <a:r>
              <a:rPr lang="en-US" dirty="0"/>
              <a:t>Lab testing, micronutrients</a:t>
            </a:r>
          </a:p>
          <a:p>
            <a:pPr lvl="0">
              <a:lnSpc>
                <a:spcPct val="200000"/>
              </a:lnSpc>
            </a:pPr>
            <a:r>
              <a:rPr lang="en-US" dirty="0"/>
              <a:t>Tetanus shots, diagnostic referrals</a:t>
            </a:r>
          </a:p>
          <a:p>
            <a:pPr>
              <a:lnSpc>
                <a:spcPct val="200000"/>
              </a:lnSpc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160798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7F4F09-44C8-4D17-BD4B-7FDC1CB5B6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89212" y="946778"/>
            <a:ext cx="8911687" cy="1280890"/>
          </a:xfrm>
        </p:spPr>
        <p:txBody>
          <a:bodyPr>
            <a:normAutofit/>
          </a:bodyPr>
          <a:lstStyle/>
          <a:p>
            <a:r>
              <a:rPr lang="en-US" sz="2400" b="1" dirty="0">
                <a:solidFill>
                  <a:schemeClr val="accent6">
                    <a:lumMod val="50000"/>
                  </a:schemeClr>
                </a:solidFill>
              </a:rPr>
              <a:t>Facility Roles – Birthing Units</a:t>
            </a:r>
            <a:endParaRPr lang="en-US" sz="24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068767F-6F9A-4CDE-8BCF-8DA367BE9E7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lnSpc>
                <a:spcPct val="200000"/>
              </a:lnSpc>
            </a:pPr>
            <a:r>
              <a:rPr lang="en-US" dirty="0"/>
              <a:t>Use of partograph</a:t>
            </a:r>
          </a:p>
          <a:p>
            <a:pPr lvl="0">
              <a:lnSpc>
                <a:spcPct val="200000"/>
              </a:lnSpc>
            </a:pPr>
            <a:r>
              <a:rPr lang="en-US" dirty="0"/>
              <a:t>Complication management</a:t>
            </a:r>
          </a:p>
          <a:p>
            <a:pPr lvl="0">
              <a:lnSpc>
                <a:spcPct val="200000"/>
              </a:lnSpc>
            </a:pPr>
            <a:r>
              <a:rPr lang="en-US" dirty="0"/>
              <a:t>Early neonatal care, vaccines</a:t>
            </a:r>
          </a:p>
          <a:p>
            <a:pPr>
              <a:lnSpc>
                <a:spcPct val="200000"/>
              </a:lnSpc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858969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1CC72C-A814-443D-ADBD-8C8CFB7EB3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85201" y="946778"/>
            <a:ext cx="8911687" cy="1280890"/>
          </a:xfrm>
        </p:spPr>
        <p:txBody>
          <a:bodyPr>
            <a:normAutofit/>
          </a:bodyPr>
          <a:lstStyle/>
          <a:p>
            <a:r>
              <a:rPr lang="en-US" sz="2400" b="1" dirty="0">
                <a:solidFill>
                  <a:schemeClr val="accent6">
                    <a:lumMod val="50000"/>
                  </a:schemeClr>
                </a:solidFill>
              </a:rPr>
              <a:t>Facility Roles – Postpartum &amp; Neonatal</a:t>
            </a:r>
            <a:endParaRPr lang="en-US" sz="24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346221D-9F6C-4F0B-A228-23FE4F60880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lnSpc>
                <a:spcPct val="200000"/>
              </a:lnSpc>
            </a:pPr>
            <a:r>
              <a:rPr lang="en-US" dirty="0"/>
              <a:t>2 Postpartum visits</a:t>
            </a:r>
          </a:p>
          <a:p>
            <a:pPr lvl="0">
              <a:lnSpc>
                <a:spcPct val="200000"/>
              </a:lnSpc>
            </a:pPr>
            <a:r>
              <a:rPr lang="en-US" dirty="0"/>
              <a:t>Micronutrients and FP counseling</a:t>
            </a:r>
          </a:p>
          <a:p>
            <a:pPr lvl="0">
              <a:lnSpc>
                <a:spcPct val="200000"/>
              </a:lnSpc>
            </a:pPr>
            <a:r>
              <a:rPr lang="en-US" dirty="0"/>
              <a:t>Immunization and newborn screening</a:t>
            </a:r>
          </a:p>
          <a:p>
            <a:pPr>
              <a:lnSpc>
                <a:spcPct val="200000"/>
              </a:lnSpc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392306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1FEF3F-CBCB-4E27-95AD-8EC602F37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89212" y="1033184"/>
            <a:ext cx="8911687" cy="1280890"/>
          </a:xfrm>
        </p:spPr>
        <p:txBody>
          <a:bodyPr>
            <a:normAutofit/>
          </a:bodyPr>
          <a:lstStyle/>
          <a:p>
            <a:r>
              <a:rPr lang="en-US" sz="2400" b="1" dirty="0">
                <a:solidFill>
                  <a:schemeClr val="accent6">
                    <a:lumMod val="50000"/>
                  </a:schemeClr>
                </a:solidFill>
              </a:rPr>
              <a:t>SOP – Pregnant Woman Identification</a:t>
            </a:r>
            <a:endParaRPr lang="en-US" sz="24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9E53700-85A4-4547-844A-0C9849769B5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lnSpc>
                <a:spcPct val="200000"/>
              </a:lnSpc>
            </a:pPr>
            <a:r>
              <a:rPr lang="en-US" dirty="0"/>
              <a:t>LHW: Register, follow-up, report</a:t>
            </a:r>
          </a:p>
          <a:p>
            <a:pPr lvl="0">
              <a:lnSpc>
                <a:spcPct val="200000"/>
              </a:lnSpc>
            </a:pPr>
            <a:r>
              <a:rPr lang="en-US" dirty="0"/>
              <a:t>LHV: Issue cards, track, educate</a:t>
            </a:r>
          </a:p>
          <a:p>
            <a:pPr lvl="0">
              <a:lnSpc>
                <a:spcPct val="200000"/>
              </a:lnSpc>
            </a:pPr>
            <a:r>
              <a:rPr lang="en-US" dirty="0"/>
              <a:t>Hospitals: Register and refer to BHU/RHC for additional care</a:t>
            </a:r>
          </a:p>
          <a:p>
            <a:pPr>
              <a:lnSpc>
                <a:spcPct val="200000"/>
              </a:lnSpc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38508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133716-B219-4C4E-998C-F519FDBFC3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92925" y="1069278"/>
            <a:ext cx="8911687" cy="1280890"/>
          </a:xfrm>
        </p:spPr>
        <p:txBody>
          <a:bodyPr>
            <a:normAutofit/>
          </a:bodyPr>
          <a:lstStyle/>
          <a:p>
            <a:r>
              <a:rPr lang="en-US" sz="2400" b="1" dirty="0">
                <a:solidFill>
                  <a:schemeClr val="accent6">
                    <a:lumMod val="50000"/>
                  </a:schemeClr>
                </a:solidFill>
              </a:rPr>
              <a:t>Birth &amp; Emergency Plan</a:t>
            </a:r>
            <a:endParaRPr lang="en-US" sz="24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7A71606-91B6-4CF6-8A70-555035A1714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lnSpc>
                <a:spcPct val="200000"/>
              </a:lnSpc>
            </a:pPr>
            <a:r>
              <a:rPr lang="en-US" dirty="0"/>
              <a:t>Roles: Family, CHWs, facilities, transport providers</a:t>
            </a:r>
          </a:p>
          <a:p>
            <a:pPr lvl="0">
              <a:lnSpc>
                <a:spcPct val="200000"/>
              </a:lnSpc>
            </a:pPr>
            <a:r>
              <a:rPr lang="en-US" dirty="0"/>
              <a:t>Includes transportation, blood donor readiness</a:t>
            </a:r>
          </a:p>
          <a:p>
            <a:pPr lvl="0">
              <a:lnSpc>
                <a:spcPct val="200000"/>
              </a:lnSpc>
            </a:pPr>
            <a:r>
              <a:rPr lang="en-US" dirty="0"/>
              <a:t>Promotes safe delivery</a:t>
            </a:r>
          </a:p>
          <a:p>
            <a:pPr>
              <a:lnSpc>
                <a:spcPct val="200000"/>
              </a:lnSpc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098194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6E9D9D-B79E-4549-87B7-4B1FA38278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89212" y="946778"/>
            <a:ext cx="8911687" cy="1280890"/>
          </a:xfrm>
        </p:spPr>
        <p:txBody>
          <a:bodyPr>
            <a:normAutofit/>
          </a:bodyPr>
          <a:lstStyle/>
          <a:p>
            <a:r>
              <a:rPr lang="en-US" sz="2400" b="1" dirty="0">
                <a:solidFill>
                  <a:schemeClr val="accent6">
                    <a:lumMod val="50000"/>
                  </a:schemeClr>
                </a:solidFill>
              </a:rPr>
              <a:t>High-Risk Pregnancies</a:t>
            </a:r>
            <a:endParaRPr lang="en-US" sz="24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AC5A517-CE70-4401-A039-E53280D9252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lnSpc>
                <a:spcPct val="200000"/>
              </a:lnSpc>
            </a:pPr>
            <a:r>
              <a:rPr lang="en-US" dirty="0"/>
              <a:t>Identification by health workers</a:t>
            </a:r>
          </a:p>
          <a:p>
            <a:pPr lvl="0">
              <a:lnSpc>
                <a:spcPct val="200000"/>
              </a:lnSpc>
            </a:pPr>
            <a:r>
              <a:rPr lang="en-US" dirty="0"/>
              <a:t>Referral for specialized care</a:t>
            </a:r>
          </a:p>
          <a:p>
            <a:pPr lvl="0">
              <a:lnSpc>
                <a:spcPct val="200000"/>
              </a:lnSpc>
            </a:pPr>
            <a:r>
              <a:rPr lang="en-US" dirty="0"/>
              <a:t>Continuous plan reassessment</a:t>
            </a:r>
          </a:p>
          <a:p>
            <a:pPr>
              <a:lnSpc>
                <a:spcPct val="200000"/>
              </a:lnSpc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97093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6B7230-A896-4A52-8121-FDD16FDB4C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b="1" dirty="0">
                <a:solidFill>
                  <a:schemeClr val="accent6">
                    <a:lumMod val="50000"/>
                  </a:schemeClr>
                </a:solidFill>
              </a:rPr>
              <a:t>Training on RMNCH Referral Guidelines</a:t>
            </a:r>
            <a:br>
              <a:rPr lang="en-US" dirty="0">
                <a:solidFill>
                  <a:schemeClr val="accent6">
                    <a:lumMod val="50000"/>
                  </a:schemeClr>
                </a:solidFill>
              </a:rPr>
            </a:br>
            <a:r>
              <a:rPr lang="en-US" i="1" dirty="0">
                <a:solidFill>
                  <a:schemeClr val="accent6">
                    <a:lumMod val="50000"/>
                  </a:schemeClr>
                </a:solidFill>
              </a:rPr>
              <a:t>Khyber Pakhtunkhwa Department of Health</a:t>
            </a:r>
            <a:endParaRPr lang="en-US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986AE43-D0CD-485D-8E14-47E4850D0D1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41821" y="2683043"/>
            <a:ext cx="6338881" cy="1621328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150000"/>
              </a:lnSpc>
            </a:pPr>
            <a:r>
              <a:rPr lang="en-US" sz="2100" b="1" dirty="0"/>
              <a:t>Referral Recording &amp; Standard Operational Procedure (SOP) for RMNCH Referral</a:t>
            </a:r>
            <a:br>
              <a:rPr lang="en-US" sz="2000" dirty="0"/>
            </a:br>
            <a:r>
              <a:rPr lang="en-US" sz="2000" i="1" dirty="0"/>
              <a:t>Empowering Primary Healthcare Workers in Khyber Pakhtunkhwa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52074180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809BA2-592F-4196-BDD0-E3A3B5FE0A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92925" y="1033184"/>
            <a:ext cx="8911687" cy="1280890"/>
          </a:xfrm>
        </p:spPr>
        <p:txBody>
          <a:bodyPr>
            <a:normAutofit/>
          </a:bodyPr>
          <a:lstStyle/>
          <a:p>
            <a:r>
              <a:rPr lang="en-US" sz="2400" b="1" dirty="0">
                <a:solidFill>
                  <a:schemeClr val="accent6">
                    <a:lumMod val="50000"/>
                  </a:schemeClr>
                </a:solidFill>
              </a:rPr>
              <a:t>Emergency Referral &amp; Back-Referral</a:t>
            </a:r>
            <a:endParaRPr lang="en-US" sz="24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97357C1-B6B4-472C-808A-ECA01BC4C6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lnSpc>
                <a:spcPct val="200000"/>
              </a:lnSpc>
            </a:pPr>
            <a:r>
              <a:rPr lang="en-US" dirty="0"/>
              <a:t>Obstetric/Newborn emergencies</a:t>
            </a:r>
          </a:p>
          <a:p>
            <a:pPr lvl="0">
              <a:lnSpc>
                <a:spcPct val="200000"/>
              </a:lnSpc>
            </a:pPr>
            <a:r>
              <a:rPr lang="en-US" dirty="0"/>
              <a:t>Referral slip return</a:t>
            </a:r>
          </a:p>
          <a:p>
            <a:pPr lvl="0">
              <a:lnSpc>
                <a:spcPct val="200000"/>
              </a:lnSpc>
            </a:pPr>
            <a:r>
              <a:rPr lang="en-US" dirty="0"/>
              <a:t>Accurate logbook and MCH book updates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39892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C04312-77C8-43FC-8FB0-4263C6ECCB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89212" y="1069279"/>
            <a:ext cx="8911687" cy="1280890"/>
          </a:xfrm>
        </p:spPr>
        <p:txBody>
          <a:bodyPr>
            <a:normAutofit/>
          </a:bodyPr>
          <a:lstStyle/>
          <a:p>
            <a:r>
              <a:rPr lang="en-US" sz="2400" b="1" dirty="0">
                <a:solidFill>
                  <a:schemeClr val="accent6">
                    <a:lumMod val="50000"/>
                  </a:schemeClr>
                </a:solidFill>
              </a:rPr>
              <a:t> Overview</a:t>
            </a:r>
            <a:endParaRPr lang="en-US" sz="24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DB7080-6BA9-47AE-AEEE-0BE346248B0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lnSpc>
                <a:spcPct val="200000"/>
              </a:lnSpc>
            </a:pPr>
            <a:r>
              <a:rPr lang="en-US" dirty="0"/>
              <a:t>Purpose of the referral system</a:t>
            </a:r>
          </a:p>
          <a:p>
            <a:pPr lvl="0">
              <a:lnSpc>
                <a:spcPct val="200000"/>
              </a:lnSpc>
            </a:pPr>
            <a:r>
              <a:rPr lang="en-US" dirty="0"/>
              <a:t>Importance of proper documentation</a:t>
            </a:r>
          </a:p>
          <a:p>
            <a:pPr lvl="0">
              <a:lnSpc>
                <a:spcPct val="200000"/>
              </a:lnSpc>
            </a:pPr>
            <a:r>
              <a:rPr lang="en-US" dirty="0"/>
              <a:t>Stakeholders involved</a:t>
            </a:r>
          </a:p>
          <a:p>
            <a:pPr>
              <a:lnSpc>
                <a:spcPct val="200000"/>
              </a:lnSpc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92415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5E877F-51DA-449B-9FD5-A3AF221C38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92925" y="946778"/>
            <a:ext cx="8911687" cy="1280890"/>
          </a:xfrm>
        </p:spPr>
        <p:txBody>
          <a:bodyPr>
            <a:normAutofit/>
          </a:bodyPr>
          <a:lstStyle/>
          <a:p>
            <a:r>
              <a:rPr lang="en-US" sz="2400" b="1" dirty="0">
                <a:solidFill>
                  <a:schemeClr val="accent6">
                    <a:lumMod val="50000"/>
                  </a:schemeClr>
                </a:solidFill>
              </a:rPr>
              <a:t>Maternal Health Card (MHC)</a:t>
            </a:r>
            <a:endParaRPr lang="en-US" sz="24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446C41D-9F22-4AC1-A1BB-B188B3277AC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lnSpc>
                <a:spcPct val="200000"/>
              </a:lnSpc>
            </a:pPr>
            <a:r>
              <a:rPr lang="en-US" dirty="0"/>
              <a:t>Issued at first prenatal visit (govt. facility)</a:t>
            </a:r>
          </a:p>
          <a:p>
            <a:pPr lvl="0">
              <a:lnSpc>
                <a:spcPct val="200000"/>
              </a:lnSpc>
            </a:pPr>
            <a:r>
              <a:rPr lang="en-US" dirty="0"/>
              <a:t>Role of private facilities</a:t>
            </a:r>
          </a:p>
          <a:p>
            <a:pPr lvl="0">
              <a:lnSpc>
                <a:spcPct val="200000"/>
              </a:lnSpc>
            </a:pPr>
            <a:r>
              <a:rPr lang="en-US" dirty="0"/>
              <a:t>Used across all MNCH service points</a:t>
            </a:r>
          </a:p>
          <a:p>
            <a:pPr>
              <a:lnSpc>
                <a:spcPct val="200000"/>
              </a:lnSpc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29345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1CC72C-A814-443D-ADBD-8C8CFB7EB3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89212" y="1093342"/>
            <a:ext cx="8911687" cy="1280890"/>
          </a:xfrm>
        </p:spPr>
        <p:txBody>
          <a:bodyPr>
            <a:normAutofit/>
          </a:bodyPr>
          <a:lstStyle/>
          <a:p>
            <a:r>
              <a:rPr lang="en-US" sz="2400" b="1" dirty="0">
                <a:solidFill>
                  <a:schemeClr val="accent6">
                    <a:lumMod val="50000"/>
                  </a:schemeClr>
                </a:solidFill>
              </a:rPr>
              <a:t>Referral and Return Slips</a:t>
            </a:r>
            <a:endParaRPr lang="en-US" sz="24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346221D-9F6C-4F0B-A228-23FE4F60880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lnSpc>
                <a:spcPct val="200000"/>
              </a:lnSpc>
            </a:pPr>
            <a:r>
              <a:rPr lang="en-US" dirty="0"/>
              <a:t>Use of Annex A-1 (Referral Slip) and A-2 (Return Slip)</a:t>
            </a:r>
          </a:p>
          <a:p>
            <a:pPr lvl="0">
              <a:lnSpc>
                <a:spcPct val="200000"/>
              </a:lnSpc>
            </a:pPr>
            <a:r>
              <a:rPr lang="en-US" dirty="0"/>
              <a:t>Clear instruction and documentation</a:t>
            </a:r>
          </a:p>
          <a:p>
            <a:pPr lvl="0">
              <a:lnSpc>
                <a:spcPct val="200000"/>
              </a:lnSpc>
            </a:pPr>
            <a:r>
              <a:rPr lang="en-US" dirty="0"/>
              <a:t>Promotes continuity of care</a:t>
            </a:r>
          </a:p>
          <a:p>
            <a:pPr>
              <a:lnSpc>
                <a:spcPct val="200000"/>
              </a:lnSpc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33348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7A32402A-856E-4689-9721-8FC8694A72CD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3854" y="0"/>
            <a:ext cx="6713034" cy="6858000"/>
          </a:xfrm>
          <a:prstGeom prst="rect">
            <a:avLst/>
          </a:prstGeom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6B106ADA-082C-4999-BED6-D8ECAB5457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15981" y="709859"/>
            <a:ext cx="1766001" cy="613611"/>
          </a:xfrm>
        </p:spPr>
        <p:txBody>
          <a:bodyPr>
            <a:normAutofit/>
          </a:bodyPr>
          <a:lstStyle/>
          <a:p>
            <a:pPr algn="ctr"/>
            <a:r>
              <a:rPr lang="en-US" sz="1600" b="1" dirty="0">
                <a:solidFill>
                  <a:schemeClr val="accent6">
                    <a:lumMod val="50000"/>
                  </a:schemeClr>
                </a:solidFill>
              </a:rPr>
              <a:t>Sample Rereferral Form</a:t>
            </a:r>
          </a:p>
        </p:txBody>
      </p:sp>
    </p:spTree>
    <p:extLst>
      <p:ext uri="{BB962C8B-B14F-4D97-AF65-F5344CB8AC3E}">
        <p14:creationId xmlns:p14="http://schemas.microsoft.com/office/powerpoint/2010/main" val="296586988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C04312-77C8-43FC-8FB0-4263C6ECCB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88958" y="780521"/>
            <a:ext cx="1961149" cy="651237"/>
          </a:xfrm>
        </p:spPr>
        <p:txBody>
          <a:bodyPr>
            <a:normAutofit/>
          </a:bodyPr>
          <a:lstStyle/>
          <a:p>
            <a:pPr algn="ctr"/>
            <a:r>
              <a:rPr lang="en-US" sz="1600" b="1" dirty="0">
                <a:solidFill>
                  <a:schemeClr val="accent6">
                    <a:lumMod val="50000"/>
                  </a:schemeClr>
                </a:solidFill>
              </a:rPr>
              <a:t>Sample</a:t>
            </a:r>
            <a:br>
              <a:rPr lang="en-US" sz="1600" b="1" dirty="0">
                <a:solidFill>
                  <a:schemeClr val="accent6">
                    <a:lumMod val="50000"/>
                  </a:schemeClr>
                </a:solidFill>
              </a:rPr>
            </a:br>
            <a:r>
              <a:rPr lang="en-US" sz="1600" b="1" dirty="0">
                <a:solidFill>
                  <a:schemeClr val="accent6">
                    <a:lumMod val="50000"/>
                  </a:schemeClr>
                </a:solidFill>
              </a:rPr>
              <a:t>Return Form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BFD83FF-A22D-4D72-9146-2030BD38C6DB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29308" y="60158"/>
            <a:ext cx="6486291" cy="67376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951204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7F4F09-44C8-4D17-BD4B-7FDC1CB5B6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89212" y="946778"/>
            <a:ext cx="8911687" cy="1280890"/>
          </a:xfrm>
        </p:spPr>
        <p:txBody>
          <a:bodyPr>
            <a:normAutofit/>
          </a:bodyPr>
          <a:lstStyle/>
          <a:p>
            <a:r>
              <a:rPr lang="en-US" sz="2400" b="1" dirty="0">
                <a:solidFill>
                  <a:schemeClr val="accent6">
                    <a:lumMod val="50000"/>
                  </a:schemeClr>
                </a:solidFill>
              </a:rPr>
              <a:t>Referral Logbooks</a:t>
            </a:r>
            <a:endParaRPr lang="en-US" sz="24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068767F-6F9A-4CDE-8BCF-8DA367BE9E7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lnSpc>
                <a:spcPct val="200000"/>
              </a:lnSpc>
            </a:pPr>
            <a:r>
              <a:rPr lang="en-US" dirty="0"/>
              <a:t>Annex B-1 (Outgoing), Annex B-2 (Incoming)</a:t>
            </a:r>
          </a:p>
          <a:p>
            <a:pPr lvl="0">
              <a:lnSpc>
                <a:spcPct val="200000"/>
              </a:lnSpc>
            </a:pPr>
            <a:r>
              <a:rPr lang="en-US" dirty="0"/>
              <a:t>Maintained at Health Facility</a:t>
            </a:r>
          </a:p>
          <a:p>
            <a:pPr lvl="0">
              <a:lnSpc>
                <a:spcPct val="200000"/>
              </a:lnSpc>
            </a:pPr>
            <a:r>
              <a:rPr lang="en-US" dirty="0"/>
              <a:t>Used for monitoring and tracking</a:t>
            </a:r>
          </a:p>
          <a:p>
            <a:pPr>
              <a:lnSpc>
                <a:spcPct val="200000"/>
              </a:lnSpc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772074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5E877F-51DA-449B-9FD5-A3AF221C38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77015" y="223024"/>
            <a:ext cx="7686907" cy="580222"/>
          </a:xfrm>
        </p:spPr>
        <p:txBody>
          <a:bodyPr>
            <a:normAutofit/>
          </a:bodyPr>
          <a:lstStyle/>
          <a:p>
            <a:pPr algn="ctr"/>
            <a:r>
              <a:rPr lang="en-US" sz="2000" b="1" dirty="0">
                <a:solidFill>
                  <a:schemeClr val="accent6">
                    <a:lumMod val="50000"/>
                  </a:schemeClr>
                </a:solidFill>
              </a:rPr>
              <a:t>Line Listing for Outgoing Referrals</a:t>
            </a:r>
            <a:endParaRPr lang="en-US" sz="2000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019DAD8B-A1FA-4CC1-BDFD-8AE2D527380F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8078" y="803246"/>
            <a:ext cx="10563922" cy="60547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1822882"/>
      </p:ext>
    </p:extLst>
  </p:cSld>
  <p:clrMapOvr>
    <a:masterClrMapping/>
  </p:clrMapOvr>
</p:sld>
</file>

<file path=ppt/theme/theme1.xml><?xml version="1.0" encoding="utf-8"?>
<a:theme xmlns:a="http://schemas.openxmlformats.org/drawingml/2006/main" name="Wisp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TM02892315[[fn=Wisp]]</Template>
  <TotalTime>1209</TotalTime>
  <Words>350</Words>
  <Application>Microsoft Office PowerPoint</Application>
  <PresentationFormat>Widescreen</PresentationFormat>
  <Paragraphs>63</Paragraphs>
  <Slides>20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5" baseType="lpstr">
      <vt:lpstr>Arial</vt:lpstr>
      <vt:lpstr>Calibri</vt:lpstr>
      <vt:lpstr>Century Gothic</vt:lpstr>
      <vt:lpstr>Wingdings 3</vt:lpstr>
      <vt:lpstr>Wisp</vt:lpstr>
      <vt:lpstr>PowerPoint Presentation</vt:lpstr>
      <vt:lpstr>Training on RMNCH Referral Guidelines Khyber Pakhtunkhwa Department of Health</vt:lpstr>
      <vt:lpstr> Overview</vt:lpstr>
      <vt:lpstr>Maternal Health Card (MHC)</vt:lpstr>
      <vt:lpstr>Referral and Return Slips</vt:lpstr>
      <vt:lpstr>Sample Rereferral Form</vt:lpstr>
      <vt:lpstr>Sample Return Form</vt:lpstr>
      <vt:lpstr>Referral Logbooks</vt:lpstr>
      <vt:lpstr>Line Listing for Outgoing Referrals</vt:lpstr>
      <vt:lpstr>Line Listing for Incoming Referrals</vt:lpstr>
      <vt:lpstr>Role of Community Health Workers (CHWs)</vt:lpstr>
      <vt:lpstr>CHW Roles – Detailed</vt:lpstr>
      <vt:lpstr>Role of Primary Health Facilities</vt:lpstr>
      <vt:lpstr>Facility Roles – Prenatal &amp; Delivery</vt:lpstr>
      <vt:lpstr>Facility Roles – Birthing Units</vt:lpstr>
      <vt:lpstr>Facility Roles – Postpartum &amp; Neonatal</vt:lpstr>
      <vt:lpstr>SOP – Pregnant Woman Identification</vt:lpstr>
      <vt:lpstr>Birth &amp; Emergency Plan</vt:lpstr>
      <vt:lpstr>High-Risk Pregnancies</vt:lpstr>
      <vt:lpstr>Emergency Referral &amp; Back-Referral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DELL</dc:creator>
  <cp:lastModifiedBy>DELL</cp:lastModifiedBy>
  <cp:revision>24</cp:revision>
  <dcterms:created xsi:type="dcterms:W3CDTF">2025-09-06T05:22:38Z</dcterms:created>
  <dcterms:modified xsi:type="dcterms:W3CDTF">2025-09-07T08:04:27Z</dcterms:modified>
</cp:coreProperties>
</file>